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7" r:id="rId3"/>
    <p:sldId id="269" r:id="rId4"/>
    <p:sldId id="257" r:id="rId5"/>
    <p:sldId id="258" r:id="rId6"/>
    <p:sldId id="271" r:id="rId7"/>
    <p:sldId id="268" r:id="rId8"/>
    <p:sldId id="270" r:id="rId9"/>
    <p:sldId id="259" r:id="rId10"/>
    <p:sldId id="273" r:id="rId11"/>
    <p:sldId id="277" r:id="rId12"/>
    <p:sldId id="278" r:id="rId13"/>
    <p:sldId id="260" r:id="rId14"/>
    <p:sldId id="261" r:id="rId15"/>
    <p:sldId id="262" r:id="rId16"/>
    <p:sldId id="263" r:id="rId17"/>
    <p:sldId id="264" r:id="rId18"/>
    <p:sldId id="265" r:id="rId19"/>
    <p:sldId id="266"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7" d="100"/>
          <a:sy n="67" d="100"/>
        </p:scale>
        <p:origin x="4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67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1858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30236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77148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A953BDC-9EAE-49FE-9892-958C9F845175}" type="datetimeFigureOut">
              <a:rPr lang="de-DE" smtClean="0"/>
              <a:t>14.02.2020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66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953BDC-9EAE-49FE-9892-958C9F845175}" type="datetimeFigureOut">
              <a:rPr lang="de-DE" smtClean="0"/>
              <a:t>14.02.2020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313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A953BDC-9EAE-49FE-9892-958C9F845175}" type="datetimeFigureOut">
              <a:rPr lang="de-DE" smtClean="0"/>
              <a:t>14.02.2020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75088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A953BDC-9EAE-49FE-9892-958C9F845175}" type="datetimeFigureOut">
              <a:rPr lang="de-DE" smtClean="0"/>
              <a:t>14.02.2020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04169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953BDC-9EAE-49FE-9892-958C9F845175}" type="datetimeFigureOut">
              <a:rPr lang="de-DE" smtClean="0"/>
              <a:t>14.02.2020</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3198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953BDC-9EAE-49FE-9892-958C9F845175}" type="datetimeFigureOut">
              <a:rPr lang="de-DE" smtClean="0"/>
              <a:t>14.02.2020</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44587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953BDC-9EAE-49FE-9892-958C9F845175}" type="datetimeFigureOut">
              <a:rPr lang="de-DE" smtClean="0"/>
              <a:t>14.02.2020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02944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953BDC-9EAE-49FE-9892-958C9F845175}" type="datetimeFigureOut">
              <a:rPr lang="de-DE" smtClean="0"/>
              <a:t>14.02.2020</a:t>
            </a:fld>
            <a:endParaRPr lang="de-D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D814C8-F66B-4915-9FEC-D62A1DED085F}" type="slidenum">
              <a:rPr lang="de-DE" smtClean="0"/>
              <a:t>‹nr.›</a:t>
            </a:fld>
            <a:endParaRPr lang="de-D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8039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EFB167F-64AA-47E4-A308-2FFE10A9E20C}"/>
              </a:ext>
            </a:extLst>
          </p:cNvPr>
          <p:cNvPicPr>
            <a:picLocks noChangeAspect="1"/>
          </p:cNvPicPr>
          <p:nvPr/>
        </p:nvPicPr>
        <p:blipFill rotWithShape="1">
          <a:blip r:embed="rId2">
            <a:alphaModFix amt="35000"/>
          </a:blip>
          <a:srcRect r="444"/>
          <a:stretch/>
        </p:blipFill>
        <p:spPr>
          <a:xfrm>
            <a:off x="20" y="10"/>
            <a:ext cx="12191980" cy="6857990"/>
          </a:xfrm>
          <a:prstGeom prst="rect">
            <a:avLst/>
          </a:prstGeom>
        </p:spPr>
      </p:pic>
      <p:sp>
        <p:nvSpPr>
          <p:cNvPr id="2" name="Titel 1"/>
          <p:cNvSpPr>
            <a:spLocks noGrp="1"/>
          </p:cNvSpPr>
          <p:nvPr>
            <p:ph type="ctrTitle"/>
          </p:nvPr>
        </p:nvSpPr>
        <p:spPr>
          <a:xfrm>
            <a:off x="1097280" y="758952"/>
            <a:ext cx="10058400" cy="3566160"/>
          </a:xfrm>
        </p:spPr>
        <p:txBody>
          <a:bodyPr>
            <a:normAutofit/>
          </a:bodyPr>
          <a:lstStyle/>
          <a:p>
            <a:r>
              <a:rPr lang="de-DE">
                <a:solidFill>
                  <a:schemeClr val="tx1"/>
                </a:solidFill>
                <a:cs typeface="Calibri Light"/>
              </a:rPr>
              <a:t>Audiometrie</a:t>
            </a:r>
            <a:endParaRPr lang="de-DE">
              <a:solidFill>
                <a:schemeClr val="tx1"/>
              </a:solidFill>
            </a:endParaRPr>
          </a:p>
        </p:txBody>
      </p:sp>
      <p:sp>
        <p:nvSpPr>
          <p:cNvPr id="3" name="Ondertitel 2"/>
          <p:cNvSpPr>
            <a:spLocks noGrp="1"/>
          </p:cNvSpPr>
          <p:nvPr>
            <p:ph type="subTitle" idx="1"/>
          </p:nvPr>
        </p:nvSpPr>
        <p:spPr>
          <a:xfrm>
            <a:off x="1100051" y="4455621"/>
            <a:ext cx="10058400" cy="1143000"/>
          </a:xfrm>
        </p:spPr>
        <p:txBody>
          <a:bodyPr vert="horz" lIns="91440" tIns="45720" rIns="91440" bIns="45720" rtlCol="0">
            <a:normAutofit/>
          </a:bodyPr>
          <a:lstStyle/>
          <a:p>
            <a:r>
              <a:rPr lang="de-DE">
                <a:solidFill>
                  <a:schemeClr val="tx1"/>
                </a:solidFill>
                <a:cs typeface="Calibri"/>
              </a:rPr>
              <a:t>Medisch technisch handelen  </a:t>
            </a:r>
          </a:p>
          <a:p>
            <a:r>
              <a:rPr lang="de-DE">
                <a:solidFill>
                  <a:schemeClr val="tx1"/>
                </a:solidFill>
                <a:cs typeface="Calibri"/>
              </a:rPr>
              <a:t>H 5.26      gemaakt: 13-02-2020</a:t>
            </a:r>
          </a:p>
        </p:txBody>
      </p:sp>
      <p:cxnSp>
        <p:nvCxnSpPr>
          <p:cNvPr id="14" name="Straight Connector 8">
            <a:extLst>
              <a:ext uri="{FF2B5EF4-FFF2-40B4-BE49-F238E27FC236}">
                <a16:creationId xmlns:a16="http://schemas.microsoft.com/office/drawing/2014/main" id="{F3CC58E3-BDF9-495D-9327-85F68058BE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0">
            <a:extLst>
              <a:ext uri="{FF2B5EF4-FFF2-40B4-BE49-F238E27FC236}">
                <a16:creationId xmlns:a16="http://schemas.microsoft.com/office/drawing/2014/main" id="{DA0CA737-33FC-47E3-965A-D1C2CAA62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3A8AE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22189942-24EB-488E-8B69-EB80F7E53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2546A"/>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14390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8761A-B05B-477C-9A94-50A63C8624FA}"/>
              </a:ext>
            </a:extLst>
          </p:cNvPr>
          <p:cNvSpPr>
            <a:spLocks noGrp="1"/>
          </p:cNvSpPr>
          <p:nvPr>
            <p:ph type="title"/>
          </p:nvPr>
        </p:nvSpPr>
        <p:spPr/>
        <p:txBody>
          <a:bodyPr/>
          <a:lstStyle/>
          <a:p>
            <a:r>
              <a:rPr lang="nl-NL" dirty="0"/>
              <a:t>Herz &amp; Decibel</a:t>
            </a:r>
          </a:p>
        </p:txBody>
      </p:sp>
      <p:sp>
        <p:nvSpPr>
          <p:cNvPr id="3" name="Tijdelijke aanduiding voor inhoud 2">
            <a:extLst>
              <a:ext uri="{FF2B5EF4-FFF2-40B4-BE49-F238E27FC236}">
                <a16:creationId xmlns:a16="http://schemas.microsoft.com/office/drawing/2014/main" id="{0DC61092-7726-4DDF-B89E-54D741ADC8A8}"/>
              </a:ext>
            </a:extLst>
          </p:cNvPr>
          <p:cNvSpPr>
            <a:spLocks noGrp="1"/>
          </p:cNvSpPr>
          <p:nvPr>
            <p:ph sz="half" idx="1"/>
          </p:nvPr>
        </p:nvSpPr>
        <p:spPr/>
        <p:txBody>
          <a:bodyPr/>
          <a:lstStyle/>
          <a:p>
            <a:r>
              <a:rPr lang="nl-NL" dirty="0"/>
              <a:t>Herz: eenheid van frequentie.</a:t>
            </a:r>
          </a:p>
          <a:p>
            <a:endParaRPr lang="nl-NL" dirty="0"/>
          </a:p>
        </p:txBody>
      </p:sp>
      <p:sp>
        <p:nvSpPr>
          <p:cNvPr id="4" name="Tijdelijke aanduiding voor inhoud 3">
            <a:extLst>
              <a:ext uri="{FF2B5EF4-FFF2-40B4-BE49-F238E27FC236}">
                <a16:creationId xmlns:a16="http://schemas.microsoft.com/office/drawing/2014/main" id="{5D370FA2-F0CC-42BC-82AA-A6EC34BF7587}"/>
              </a:ext>
            </a:extLst>
          </p:cNvPr>
          <p:cNvSpPr>
            <a:spLocks noGrp="1"/>
          </p:cNvSpPr>
          <p:nvPr>
            <p:ph sz="half" idx="2"/>
          </p:nvPr>
        </p:nvSpPr>
        <p:spPr/>
        <p:txBody>
          <a:bodyPr/>
          <a:lstStyle/>
          <a:p>
            <a:r>
              <a:rPr lang="nl-NL" dirty="0"/>
              <a:t>Decibel: geluidsdruk, geluidsintensiteit en geluidsniveau</a:t>
            </a:r>
          </a:p>
          <a:p>
            <a:endParaRPr lang="nl-NL" dirty="0"/>
          </a:p>
        </p:txBody>
      </p:sp>
      <p:pic>
        <p:nvPicPr>
          <p:cNvPr id="5" name="Afbeelding 4">
            <a:extLst>
              <a:ext uri="{FF2B5EF4-FFF2-40B4-BE49-F238E27FC236}">
                <a16:creationId xmlns:a16="http://schemas.microsoft.com/office/drawing/2014/main" id="{E8799A39-112A-4179-A6D6-3CC8B61A9343}"/>
              </a:ext>
            </a:extLst>
          </p:cNvPr>
          <p:cNvPicPr>
            <a:picLocks noChangeAspect="1"/>
          </p:cNvPicPr>
          <p:nvPr/>
        </p:nvPicPr>
        <p:blipFill>
          <a:blip r:embed="rId2"/>
          <a:stretch>
            <a:fillRect/>
          </a:stretch>
        </p:blipFill>
        <p:spPr>
          <a:xfrm>
            <a:off x="6564750" y="2676525"/>
            <a:ext cx="3696914" cy="3415245"/>
          </a:xfrm>
          <a:prstGeom prst="rect">
            <a:avLst/>
          </a:prstGeom>
        </p:spPr>
      </p:pic>
      <p:pic>
        <p:nvPicPr>
          <p:cNvPr id="6" name="Afbeelding 5">
            <a:extLst>
              <a:ext uri="{FF2B5EF4-FFF2-40B4-BE49-F238E27FC236}">
                <a16:creationId xmlns:a16="http://schemas.microsoft.com/office/drawing/2014/main" id="{1E7164F7-0275-42C0-B851-7940E1286E77}"/>
              </a:ext>
            </a:extLst>
          </p:cNvPr>
          <p:cNvPicPr>
            <a:picLocks noChangeAspect="1"/>
          </p:cNvPicPr>
          <p:nvPr/>
        </p:nvPicPr>
        <p:blipFill>
          <a:blip r:embed="rId3"/>
          <a:stretch>
            <a:fillRect/>
          </a:stretch>
        </p:blipFill>
        <p:spPr>
          <a:xfrm>
            <a:off x="1186644" y="2332974"/>
            <a:ext cx="3932261" cy="3743268"/>
          </a:xfrm>
          <a:prstGeom prst="rect">
            <a:avLst/>
          </a:prstGeom>
        </p:spPr>
      </p:pic>
    </p:spTree>
    <p:extLst>
      <p:ext uri="{BB962C8B-B14F-4D97-AF65-F5344CB8AC3E}">
        <p14:creationId xmlns:p14="http://schemas.microsoft.com/office/powerpoint/2010/main" val="157753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692E45-F217-43A3-85BC-8F28D95B131B}"/>
              </a:ext>
            </a:extLst>
          </p:cNvPr>
          <p:cNvPicPr>
            <a:picLocks noChangeAspect="1"/>
          </p:cNvPicPr>
          <p:nvPr/>
        </p:nvPicPr>
        <p:blipFill>
          <a:blip r:embed="rId2"/>
          <a:stretch>
            <a:fillRect/>
          </a:stretch>
        </p:blipFill>
        <p:spPr>
          <a:xfrm>
            <a:off x="1743740" y="0"/>
            <a:ext cx="8761227" cy="6199465"/>
          </a:xfrm>
          <a:prstGeom prst="rect">
            <a:avLst/>
          </a:prstGeom>
        </p:spPr>
      </p:pic>
    </p:spTree>
    <p:extLst>
      <p:ext uri="{BB962C8B-B14F-4D97-AF65-F5344CB8AC3E}">
        <p14:creationId xmlns:p14="http://schemas.microsoft.com/office/powerpoint/2010/main" val="138376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79C9C04-1DC0-4EDB-8078-432C90A8D05E}"/>
              </a:ext>
            </a:extLst>
          </p:cNvPr>
          <p:cNvPicPr>
            <a:picLocks noChangeAspect="1"/>
          </p:cNvPicPr>
          <p:nvPr/>
        </p:nvPicPr>
        <p:blipFill>
          <a:blip r:embed="rId2"/>
          <a:stretch>
            <a:fillRect/>
          </a:stretch>
        </p:blipFill>
        <p:spPr>
          <a:xfrm>
            <a:off x="1797788" y="223285"/>
            <a:ext cx="8792239" cy="5861492"/>
          </a:xfrm>
          <a:prstGeom prst="rect">
            <a:avLst/>
          </a:prstGeom>
        </p:spPr>
      </p:pic>
    </p:spTree>
    <p:extLst>
      <p:ext uri="{BB962C8B-B14F-4D97-AF65-F5344CB8AC3E}">
        <p14:creationId xmlns:p14="http://schemas.microsoft.com/office/powerpoint/2010/main" val="318779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DEDC3-A2E2-4464-95A6-5C11756124E4}"/>
              </a:ext>
            </a:extLst>
          </p:cNvPr>
          <p:cNvSpPr>
            <a:spLocks noGrp="1"/>
          </p:cNvSpPr>
          <p:nvPr>
            <p:ph type="title"/>
          </p:nvPr>
        </p:nvSpPr>
        <p:spPr/>
        <p:txBody>
          <a:bodyPr/>
          <a:lstStyle/>
          <a:p>
            <a:r>
              <a:rPr lang="nl-NL" dirty="0">
                <a:cs typeface="Calibri Light"/>
              </a:rPr>
              <a:t>Audiogram</a:t>
            </a:r>
            <a:endParaRPr lang="nl-NL" dirty="0"/>
          </a:p>
        </p:txBody>
      </p:sp>
      <p:sp>
        <p:nvSpPr>
          <p:cNvPr id="3" name="Tijdelijke aanduiding voor inhoud 2">
            <a:extLst>
              <a:ext uri="{FF2B5EF4-FFF2-40B4-BE49-F238E27FC236}">
                <a16:creationId xmlns:a16="http://schemas.microsoft.com/office/drawing/2014/main" id="{A34160BE-4E3D-4DBE-B50C-E129EA0EC984}"/>
              </a:ext>
            </a:extLst>
          </p:cNvPr>
          <p:cNvSpPr>
            <a:spLocks noGrp="1"/>
          </p:cNvSpPr>
          <p:nvPr>
            <p:ph idx="1"/>
          </p:nvPr>
        </p:nvSpPr>
        <p:spPr/>
        <p:txBody>
          <a:bodyPr vert="horz" lIns="91440" tIns="45720" rIns="91440" bIns="45720" rtlCol="0" anchor="t">
            <a:normAutofit/>
          </a:bodyPr>
          <a:lstStyle/>
          <a:p>
            <a:r>
              <a:rPr lang="nl-NL" sz="2400" dirty="0">
                <a:cs typeface="Calibri"/>
              </a:rPr>
              <a:t>Hoofdtelefoon over de oorschelp</a:t>
            </a:r>
          </a:p>
          <a:p>
            <a:endParaRPr lang="nl-NL" sz="2400" dirty="0">
              <a:cs typeface="Calibri"/>
            </a:endParaRPr>
          </a:p>
          <a:p>
            <a:r>
              <a:rPr lang="nl-NL" sz="2400" dirty="0">
                <a:cs typeface="Calibri"/>
              </a:rPr>
              <a:t>Begin met het rechteroor</a:t>
            </a:r>
          </a:p>
          <a:p>
            <a:endParaRPr lang="nl-NL" sz="2400" dirty="0">
              <a:cs typeface="Calibri"/>
            </a:endParaRPr>
          </a:p>
          <a:p>
            <a:r>
              <a:rPr lang="nl-NL" sz="2400" dirty="0">
                <a:cs typeface="Calibri"/>
              </a:rPr>
              <a:t>Beste frequenties: 1000, 2000, 3000, 4000HZ (menselijke spraak)</a:t>
            </a:r>
          </a:p>
          <a:p>
            <a:pPr marL="0" indent="0">
              <a:buNone/>
            </a:pPr>
            <a:r>
              <a:rPr lang="nl-NL" sz="2400" dirty="0">
                <a:cs typeface="Calibri"/>
              </a:rPr>
              <a:t>  Daarna evt. 6000, 800 en 500HZ</a:t>
            </a:r>
          </a:p>
        </p:txBody>
      </p:sp>
    </p:spTree>
    <p:extLst>
      <p:ext uri="{BB962C8B-B14F-4D97-AF65-F5344CB8AC3E}">
        <p14:creationId xmlns:p14="http://schemas.microsoft.com/office/powerpoint/2010/main" val="31413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151DF-8AD6-4142-AFFB-A4FE6D8C0F26}"/>
              </a:ext>
            </a:extLst>
          </p:cNvPr>
          <p:cNvSpPr>
            <a:spLocks noGrp="1"/>
          </p:cNvSpPr>
          <p:nvPr>
            <p:ph type="title"/>
          </p:nvPr>
        </p:nvSpPr>
        <p:spPr/>
        <p:txBody>
          <a:bodyPr/>
          <a:lstStyle/>
          <a:p>
            <a:r>
              <a:rPr lang="nl-NL" dirty="0" err="1">
                <a:cs typeface="Calibri Light"/>
              </a:rPr>
              <a:t>Screeningsaudiogram</a:t>
            </a:r>
          </a:p>
        </p:txBody>
      </p:sp>
      <p:sp>
        <p:nvSpPr>
          <p:cNvPr id="3" name="Tijdelijke aanduiding voor inhoud 2">
            <a:extLst>
              <a:ext uri="{FF2B5EF4-FFF2-40B4-BE49-F238E27FC236}">
                <a16:creationId xmlns:a16="http://schemas.microsoft.com/office/drawing/2014/main" id="{6864265A-0E5C-4C5A-B9FA-1EB27ABD335D}"/>
              </a:ext>
            </a:extLst>
          </p:cNvPr>
          <p:cNvSpPr>
            <a:spLocks noGrp="1"/>
          </p:cNvSpPr>
          <p:nvPr>
            <p:ph idx="1"/>
          </p:nvPr>
        </p:nvSpPr>
        <p:spPr/>
        <p:txBody>
          <a:bodyPr vert="horz" lIns="91440" tIns="45720" rIns="91440" bIns="45720" rtlCol="0" anchor="t">
            <a:normAutofit/>
          </a:bodyPr>
          <a:lstStyle/>
          <a:p>
            <a:r>
              <a:rPr lang="nl-NL" sz="2400" dirty="0">
                <a:cs typeface="Calibri"/>
              </a:rPr>
              <a:t>Een tot twee seconden; testtoon 1000 HZ op 40 dB</a:t>
            </a:r>
          </a:p>
          <a:p>
            <a:endParaRPr lang="nl-NL" sz="2400" dirty="0">
              <a:cs typeface="Calibri"/>
            </a:endParaRPr>
          </a:p>
          <a:p>
            <a:r>
              <a:rPr lang="nl-NL" sz="2400" dirty="0">
                <a:cs typeface="Calibri"/>
              </a:rPr>
              <a:t>Handsignaal of drukknop; geen ja zeggen!</a:t>
            </a:r>
          </a:p>
          <a:p>
            <a:endParaRPr lang="nl-NL" sz="2400" dirty="0">
              <a:cs typeface="Calibri"/>
            </a:endParaRPr>
          </a:p>
          <a:p>
            <a:r>
              <a:rPr lang="nl-NL" sz="2400" dirty="0">
                <a:cs typeface="Calibri"/>
              </a:rPr>
              <a:t>1000, 2000, 3000, 4000, 6000, 8000, 500 HZ met 15 of 20dB</a:t>
            </a:r>
          </a:p>
          <a:p>
            <a:r>
              <a:rPr lang="nl-NL" sz="2400" dirty="0">
                <a:cs typeface="Calibri"/>
              </a:rPr>
              <a:t>Noteer - of + (gehoord)</a:t>
            </a:r>
          </a:p>
          <a:p>
            <a:endParaRPr lang="nl-NL" dirty="0">
              <a:cs typeface="Calibri"/>
            </a:endParaRPr>
          </a:p>
        </p:txBody>
      </p:sp>
    </p:spTree>
    <p:extLst>
      <p:ext uri="{BB962C8B-B14F-4D97-AF65-F5344CB8AC3E}">
        <p14:creationId xmlns:p14="http://schemas.microsoft.com/office/powerpoint/2010/main" val="42094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0A621-402E-4891-B4FA-9E8FBB3B8B97}"/>
              </a:ext>
            </a:extLst>
          </p:cNvPr>
          <p:cNvSpPr>
            <a:spLocks noGrp="1"/>
          </p:cNvSpPr>
          <p:nvPr>
            <p:ph type="title"/>
          </p:nvPr>
        </p:nvSpPr>
        <p:spPr/>
        <p:txBody>
          <a:bodyPr/>
          <a:lstStyle/>
          <a:p>
            <a:r>
              <a:rPr lang="nl-NL" dirty="0" err="1">
                <a:cs typeface="Calibri Light"/>
              </a:rPr>
              <a:t>Drempelaudiogram</a:t>
            </a:r>
            <a:endParaRPr lang="nl-NL" dirty="0" err="1"/>
          </a:p>
        </p:txBody>
      </p:sp>
      <p:sp>
        <p:nvSpPr>
          <p:cNvPr id="3" name="Tijdelijke aanduiding voor inhoud 2">
            <a:extLst>
              <a:ext uri="{FF2B5EF4-FFF2-40B4-BE49-F238E27FC236}">
                <a16:creationId xmlns:a16="http://schemas.microsoft.com/office/drawing/2014/main" id="{E40D1042-63AC-4070-BD31-17469DDD7A93}"/>
              </a:ext>
            </a:extLst>
          </p:cNvPr>
          <p:cNvSpPr>
            <a:spLocks noGrp="1"/>
          </p:cNvSpPr>
          <p:nvPr>
            <p:ph idx="1"/>
          </p:nvPr>
        </p:nvSpPr>
        <p:spPr/>
        <p:txBody>
          <a:bodyPr vert="horz" lIns="91440" tIns="45720" rIns="91440" bIns="45720" rtlCol="0" anchor="t">
            <a:normAutofit/>
          </a:bodyPr>
          <a:lstStyle/>
          <a:p>
            <a:r>
              <a:rPr lang="nl-NL" sz="2400" dirty="0">
                <a:cs typeface="Calibri"/>
              </a:rPr>
              <a:t>Begin met 1000 Hz en 40 dB</a:t>
            </a:r>
          </a:p>
          <a:p>
            <a:r>
              <a:rPr lang="nl-NL" sz="2400" dirty="0">
                <a:cs typeface="Calibri"/>
              </a:rPr>
              <a:t>Geluid gehoord dan verlaag je de geluidsterkte met 5 dB</a:t>
            </a:r>
          </a:p>
          <a:p>
            <a:r>
              <a:rPr lang="nl-NL" sz="2400" dirty="0">
                <a:cs typeface="Calibri"/>
              </a:rPr>
              <a:t>Indien het geluid niet gehoord wordt dan verhoog je het met stapjes van 5 dB.</a:t>
            </a:r>
          </a:p>
          <a:p>
            <a:r>
              <a:rPr lang="nl-NL" sz="2400" dirty="0">
                <a:cs typeface="Calibri"/>
              </a:rPr>
              <a:t>Daarna op 2000, 3000, 4000, 6000, 8000, en 500 Hz daarna met 10dB hoger dan </a:t>
            </a:r>
            <a:r>
              <a:rPr lang="nl-NL" sz="2400" dirty="0">
                <a:ea typeface="+mn-lt"/>
                <a:cs typeface="+mn-lt"/>
              </a:rPr>
              <a:t>de hoger dan de gemeten waarde bij de vorige frequentie.</a:t>
            </a:r>
          </a:p>
          <a:p>
            <a:r>
              <a:rPr lang="nl-NL" sz="2400" dirty="0">
                <a:cs typeface="Calibri"/>
              </a:rPr>
              <a:t>Bepaal gemiddelde gehoorverlies door de dB-verlies bij 1000 Hz, 2000Hz en 4000Hz bij elkaar op te tellen en daarna  door drie te delen</a:t>
            </a:r>
          </a:p>
          <a:p>
            <a:endParaRPr lang="nl-NL" dirty="0">
              <a:cs typeface="Calibri"/>
            </a:endParaRPr>
          </a:p>
          <a:p>
            <a:endParaRPr lang="nl-NL" dirty="0">
              <a:cs typeface="Calibri"/>
            </a:endParaRPr>
          </a:p>
        </p:txBody>
      </p:sp>
    </p:spTree>
    <p:extLst>
      <p:ext uri="{BB962C8B-B14F-4D97-AF65-F5344CB8AC3E}">
        <p14:creationId xmlns:p14="http://schemas.microsoft.com/office/powerpoint/2010/main" val="280439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7DDD4D-B867-473B-9270-B400B9D25979}"/>
              </a:ext>
            </a:extLst>
          </p:cNvPr>
          <p:cNvSpPr>
            <a:spLocks noGrp="1"/>
          </p:cNvSpPr>
          <p:nvPr>
            <p:ph type="title"/>
          </p:nvPr>
        </p:nvSpPr>
        <p:spPr/>
        <p:txBody>
          <a:bodyPr/>
          <a:lstStyle/>
          <a:p>
            <a:r>
              <a:rPr lang="nl-NL" dirty="0" err="1">
                <a:cs typeface="Calibri Light"/>
              </a:rPr>
              <a:t>Drempelaudiogram</a:t>
            </a:r>
            <a:r>
              <a:rPr lang="nl-NL" dirty="0">
                <a:cs typeface="Calibri Light"/>
              </a:rPr>
              <a:t> met lawaaidip</a:t>
            </a:r>
            <a:endParaRPr lang="nl-NL" dirty="0"/>
          </a:p>
        </p:txBody>
      </p:sp>
      <p:pic>
        <p:nvPicPr>
          <p:cNvPr id="4" name="Afbeelding 4" descr="Afbeelding met kaart&#10;&#10;Beschrijving is gegenereerd met zeer hoge betrouwbaarheid">
            <a:extLst>
              <a:ext uri="{FF2B5EF4-FFF2-40B4-BE49-F238E27FC236}">
                <a16:creationId xmlns:a16="http://schemas.microsoft.com/office/drawing/2014/main" id="{CB8FFA01-742D-4F0D-881D-8520B9939857}"/>
              </a:ext>
            </a:extLst>
          </p:cNvPr>
          <p:cNvPicPr>
            <a:picLocks noGrp="1" noChangeAspect="1"/>
          </p:cNvPicPr>
          <p:nvPr>
            <p:ph idx="1"/>
          </p:nvPr>
        </p:nvPicPr>
        <p:blipFill>
          <a:blip r:embed="rId2"/>
          <a:stretch>
            <a:fillRect/>
          </a:stretch>
        </p:blipFill>
        <p:spPr>
          <a:xfrm>
            <a:off x="1234546" y="1941513"/>
            <a:ext cx="5363633" cy="4022725"/>
          </a:xfrm>
        </p:spPr>
      </p:pic>
    </p:spTree>
    <p:extLst>
      <p:ext uri="{BB962C8B-B14F-4D97-AF65-F5344CB8AC3E}">
        <p14:creationId xmlns:p14="http://schemas.microsoft.com/office/powerpoint/2010/main" val="67987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F5C1E-A717-4CCC-A51D-685B7041FE91}"/>
              </a:ext>
            </a:extLst>
          </p:cNvPr>
          <p:cNvSpPr>
            <a:spLocks noGrp="1"/>
          </p:cNvSpPr>
          <p:nvPr>
            <p:ph type="title"/>
          </p:nvPr>
        </p:nvSpPr>
        <p:spPr/>
        <p:txBody>
          <a:bodyPr/>
          <a:lstStyle/>
          <a:p>
            <a:r>
              <a:rPr lang="nl-NL" dirty="0">
                <a:cs typeface="Calibri Light"/>
              </a:rPr>
              <a:t>Wat betekent de uitslag?</a:t>
            </a:r>
            <a:endParaRPr lang="nl-NL" dirty="0"/>
          </a:p>
        </p:txBody>
      </p:sp>
      <p:sp>
        <p:nvSpPr>
          <p:cNvPr id="3" name="Tijdelijke aanduiding voor inhoud 2">
            <a:extLst>
              <a:ext uri="{FF2B5EF4-FFF2-40B4-BE49-F238E27FC236}">
                <a16:creationId xmlns:a16="http://schemas.microsoft.com/office/drawing/2014/main" id="{08B3359C-1E68-48F3-B2DC-0E3F8C0E9558}"/>
              </a:ext>
            </a:extLst>
          </p:cNvPr>
          <p:cNvSpPr>
            <a:spLocks noGrp="1"/>
          </p:cNvSpPr>
          <p:nvPr>
            <p:ph idx="1"/>
          </p:nvPr>
        </p:nvSpPr>
        <p:spPr/>
        <p:txBody>
          <a:bodyPr vert="horz" lIns="91440" tIns="45720" rIns="91440" bIns="45720" rtlCol="0" anchor="t">
            <a:normAutofit/>
          </a:bodyPr>
          <a:lstStyle/>
          <a:p>
            <a:pPr marL="0" indent="0">
              <a:buNone/>
            </a:pPr>
            <a:r>
              <a:rPr lang="nl-NL" sz="2400" dirty="0">
                <a:cs typeface="Calibri"/>
              </a:rPr>
              <a:t>Intensiteit van geluid is decibel (dB)</a:t>
            </a:r>
          </a:p>
          <a:p>
            <a:endParaRPr lang="nl-NL" sz="2400" dirty="0">
              <a:cs typeface="Calibri"/>
            </a:endParaRPr>
          </a:p>
          <a:p>
            <a:pPr marL="0" indent="0">
              <a:buNone/>
            </a:pPr>
            <a:r>
              <a:rPr lang="nl-NL" sz="2400" b="1" dirty="0">
                <a:cs typeface="Calibri"/>
              </a:rPr>
              <a:t>Mate gehoorverlies</a:t>
            </a:r>
          </a:p>
          <a:p>
            <a:pPr marL="0" indent="0">
              <a:buNone/>
            </a:pPr>
            <a:r>
              <a:rPr lang="nl-NL" sz="2400" dirty="0">
                <a:cs typeface="Calibri"/>
              </a:rPr>
              <a:t>Tussen 30-35dB lichte slechthorendheid</a:t>
            </a:r>
          </a:p>
          <a:p>
            <a:pPr marL="0" indent="0">
              <a:buNone/>
            </a:pPr>
            <a:r>
              <a:rPr lang="nl-NL" sz="2400" dirty="0">
                <a:cs typeface="Calibri"/>
              </a:rPr>
              <a:t>Tussen 35-60dB matige slechthorendheid</a:t>
            </a:r>
          </a:p>
          <a:p>
            <a:pPr marL="0" indent="0">
              <a:buNone/>
            </a:pPr>
            <a:r>
              <a:rPr lang="nl-NL" sz="2400" dirty="0">
                <a:cs typeface="Calibri"/>
              </a:rPr>
              <a:t>Tussen 60-90dB ernstige slechthorendheid</a:t>
            </a:r>
          </a:p>
          <a:p>
            <a:pPr marL="0" indent="0">
              <a:buNone/>
            </a:pPr>
            <a:r>
              <a:rPr lang="nl-NL" sz="2400" dirty="0">
                <a:cs typeface="Calibri"/>
              </a:rPr>
              <a:t>Meer dan 90 dB doofheid</a:t>
            </a:r>
          </a:p>
          <a:p>
            <a:pPr marL="0" indent="0">
              <a:buNone/>
            </a:pPr>
            <a:endParaRPr lang="nl-NL" sz="2400" dirty="0">
              <a:cs typeface="Calibri"/>
            </a:endParaRPr>
          </a:p>
          <a:p>
            <a:pPr marL="0" indent="0">
              <a:buNone/>
            </a:pPr>
            <a:endParaRPr lang="nl-NL" sz="2400" dirty="0">
              <a:cs typeface="Calibri"/>
            </a:endParaRPr>
          </a:p>
          <a:p>
            <a:endParaRPr lang="nl-NL" dirty="0">
              <a:cs typeface="Calibri"/>
            </a:endParaRPr>
          </a:p>
        </p:txBody>
      </p:sp>
    </p:spTree>
    <p:extLst>
      <p:ext uri="{BB962C8B-B14F-4D97-AF65-F5344CB8AC3E}">
        <p14:creationId xmlns:p14="http://schemas.microsoft.com/office/powerpoint/2010/main" val="173977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2E22F-E5F2-4242-8762-75B1C4C7D51D}"/>
              </a:ext>
            </a:extLst>
          </p:cNvPr>
          <p:cNvSpPr>
            <a:spLocks noGrp="1"/>
          </p:cNvSpPr>
          <p:nvPr>
            <p:ph type="title"/>
          </p:nvPr>
        </p:nvSpPr>
        <p:spPr/>
        <p:txBody>
          <a:bodyPr/>
          <a:lstStyle/>
          <a:p>
            <a:r>
              <a:rPr lang="nl-NL" dirty="0">
                <a:cs typeface="Calibri Light"/>
              </a:rPr>
              <a:t>Wat betekent de uitslag?</a:t>
            </a:r>
            <a:endParaRPr lang="nl-NL" dirty="0"/>
          </a:p>
        </p:txBody>
      </p:sp>
      <p:sp>
        <p:nvSpPr>
          <p:cNvPr id="3" name="Tijdelijke aanduiding voor inhoud 2">
            <a:extLst>
              <a:ext uri="{FF2B5EF4-FFF2-40B4-BE49-F238E27FC236}">
                <a16:creationId xmlns:a16="http://schemas.microsoft.com/office/drawing/2014/main" id="{542745EE-5D8A-40CB-ABCA-82EDD7D8008F}"/>
              </a:ext>
            </a:extLst>
          </p:cNvPr>
          <p:cNvSpPr>
            <a:spLocks noGrp="1"/>
          </p:cNvSpPr>
          <p:nvPr>
            <p:ph idx="1"/>
          </p:nvPr>
        </p:nvSpPr>
        <p:spPr/>
        <p:txBody>
          <a:bodyPr vert="horz" lIns="91440" tIns="45720" rIns="91440" bIns="45720" rtlCol="0" anchor="t">
            <a:normAutofit/>
          </a:bodyPr>
          <a:lstStyle/>
          <a:p>
            <a:endParaRPr lang="nl-NL" sz="2400" dirty="0">
              <a:cs typeface="Calibri"/>
            </a:endParaRPr>
          </a:p>
          <a:p>
            <a:r>
              <a:rPr lang="nl-NL" sz="2400" dirty="0">
                <a:cs typeface="Calibri"/>
              </a:rPr>
              <a:t>Wanneer de patiënt met </a:t>
            </a:r>
            <a:r>
              <a:rPr lang="nl-NL" sz="2400" b="1" dirty="0">
                <a:cs typeface="Calibri"/>
              </a:rPr>
              <a:t>hoofdtelefoon</a:t>
            </a:r>
            <a:r>
              <a:rPr lang="nl-NL" sz="2400" dirty="0">
                <a:cs typeface="Calibri"/>
              </a:rPr>
              <a:t> veel slechter hoort dan met het trilblokje ligt de oorzaak in het geleidingsysteem van het . Gehoor(Gehoorgang, trommelvlies, middenoor met gehoorbeentjes).</a:t>
            </a:r>
          </a:p>
          <a:p>
            <a:endParaRPr lang="nl-NL" sz="2400" dirty="0">
              <a:cs typeface="Calibri"/>
            </a:endParaRPr>
          </a:p>
          <a:p>
            <a:r>
              <a:rPr lang="nl-NL" sz="2400" dirty="0">
                <a:cs typeface="Calibri"/>
              </a:rPr>
              <a:t>Als ook met het </a:t>
            </a:r>
            <a:r>
              <a:rPr lang="nl-NL" sz="2400" b="1" dirty="0">
                <a:cs typeface="Calibri"/>
              </a:rPr>
              <a:t>trilblokje</a:t>
            </a:r>
            <a:r>
              <a:rPr lang="nl-NL" sz="2400" dirty="0">
                <a:cs typeface="Calibri"/>
              </a:rPr>
              <a:t> slecht wordt gehoord, ligt de oorzaak meestal in het slakkenhuis</a:t>
            </a:r>
          </a:p>
        </p:txBody>
      </p:sp>
    </p:spTree>
    <p:extLst>
      <p:ext uri="{BB962C8B-B14F-4D97-AF65-F5344CB8AC3E}">
        <p14:creationId xmlns:p14="http://schemas.microsoft.com/office/powerpoint/2010/main" val="141738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22628-F3D2-4024-ADE2-1726B7747772}"/>
              </a:ext>
            </a:extLst>
          </p:cNvPr>
          <p:cNvSpPr>
            <a:spLocks noGrp="1"/>
          </p:cNvSpPr>
          <p:nvPr>
            <p:ph type="title"/>
          </p:nvPr>
        </p:nvSpPr>
        <p:spPr/>
        <p:txBody>
          <a:bodyPr/>
          <a:lstStyle/>
          <a:p>
            <a:r>
              <a:rPr lang="nl-NL" dirty="0" err="1">
                <a:cs typeface="Calibri Light"/>
              </a:rPr>
              <a:t>Tympanometrie</a:t>
            </a:r>
            <a:endParaRPr lang="nl-NL" dirty="0" err="1"/>
          </a:p>
        </p:txBody>
      </p:sp>
      <p:sp>
        <p:nvSpPr>
          <p:cNvPr id="3" name="Tijdelijke aanduiding voor inhoud 2">
            <a:extLst>
              <a:ext uri="{FF2B5EF4-FFF2-40B4-BE49-F238E27FC236}">
                <a16:creationId xmlns:a16="http://schemas.microsoft.com/office/drawing/2014/main" id="{A87E1643-7F21-4ED9-96D2-1B409A93E3F7}"/>
              </a:ext>
            </a:extLst>
          </p:cNvPr>
          <p:cNvSpPr>
            <a:spLocks noGrp="1"/>
          </p:cNvSpPr>
          <p:nvPr>
            <p:ph idx="1"/>
          </p:nvPr>
        </p:nvSpPr>
        <p:spPr/>
        <p:txBody>
          <a:bodyPr vert="horz" lIns="91440" tIns="45720" rIns="91440" bIns="45720" rtlCol="0" anchor="t">
            <a:normAutofit/>
          </a:bodyPr>
          <a:lstStyle/>
          <a:p>
            <a:endParaRPr lang="nl-NL" sz="2400" dirty="0">
              <a:cs typeface="Calibri"/>
            </a:endParaRPr>
          </a:p>
          <a:p>
            <a:r>
              <a:rPr lang="nl-NL" sz="2400" dirty="0">
                <a:cs typeface="Calibri"/>
              </a:rPr>
              <a:t>Bij dit onderzoek wordt de bewegelijkheid (stijfheid) van het trommelvlies vastgesteld.</a:t>
            </a:r>
          </a:p>
          <a:p>
            <a:r>
              <a:rPr lang="nl-NL" sz="2400" dirty="0">
                <a:cs typeface="Calibri"/>
              </a:rPr>
              <a:t>Toegepast om geleidingsdoofheid vast te stellen</a:t>
            </a:r>
          </a:p>
        </p:txBody>
      </p:sp>
      <p:pic>
        <p:nvPicPr>
          <p:cNvPr id="4" name="Afbeelding 4" descr="Afbeelding met schermafbeelding&#10;&#10;Beschrijving is gegenereerd met zeer hoge betrouwbaarheid">
            <a:extLst>
              <a:ext uri="{FF2B5EF4-FFF2-40B4-BE49-F238E27FC236}">
                <a16:creationId xmlns:a16="http://schemas.microsoft.com/office/drawing/2014/main" id="{43A53D4F-8560-46DF-A02D-226F36961A10}"/>
              </a:ext>
            </a:extLst>
          </p:cNvPr>
          <p:cNvPicPr>
            <a:picLocks noChangeAspect="1"/>
          </p:cNvPicPr>
          <p:nvPr/>
        </p:nvPicPr>
        <p:blipFill>
          <a:blip r:embed="rId2"/>
          <a:stretch>
            <a:fillRect/>
          </a:stretch>
        </p:blipFill>
        <p:spPr>
          <a:xfrm>
            <a:off x="1350336" y="3769242"/>
            <a:ext cx="3636778" cy="2539649"/>
          </a:xfrm>
          <a:prstGeom prst="rect">
            <a:avLst/>
          </a:prstGeom>
        </p:spPr>
      </p:pic>
    </p:spTree>
    <p:extLst>
      <p:ext uri="{BB962C8B-B14F-4D97-AF65-F5344CB8AC3E}">
        <p14:creationId xmlns:p14="http://schemas.microsoft.com/office/powerpoint/2010/main" val="394720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77540-BFF4-49BB-BC66-71B89A278013}"/>
              </a:ext>
            </a:extLst>
          </p:cNvPr>
          <p:cNvSpPr>
            <a:spLocks noGrp="1"/>
          </p:cNvSpPr>
          <p:nvPr>
            <p:ph type="title"/>
          </p:nvPr>
        </p:nvSpPr>
        <p:spPr/>
        <p:txBody>
          <a:bodyPr/>
          <a:lstStyle/>
          <a:p>
            <a:r>
              <a:rPr lang="nl-NL" dirty="0"/>
              <a:t>Anatomie van het oor</a:t>
            </a:r>
          </a:p>
        </p:txBody>
      </p:sp>
      <p:pic>
        <p:nvPicPr>
          <p:cNvPr id="4" name="Tijdelijke aanduiding voor inhoud 3">
            <a:extLst>
              <a:ext uri="{FF2B5EF4-FFF2-40B4-BE49-F238E27FC236}">
                <a16:creationId xmlns:a16="http://schemas.microsoft.com/office/drawing/2014/main" id="{5C0455BB-9CA1-48C1-B415-EE1797B94167}"/>
              </a:ext>
            </a:extLst>
          </p:cNvPr>
          <p:cNvPicPr>
            <a:picLocks noGrp="1" noChangeAspect="1"/>
          </p:cNvPicPr>
          <p:nvPr>
            <p:ph idx="1"/>
          </p:nvPr>
        </p:nvPicPr>
        <p:blipFill>
          <a:blip r:embed="rId2"/>
          <a:stretch>
            <a:fillRect/>
          </a:stretch>
        </p:blipFill>
        <p:spPr>
          <a:xfrm>
            <a:off x="1097280" y="1881963"/>
            <a:ext cx="5567574" cy="3982957"/>
          </a:xfrm>
          <a:prstGeom prst="rect">
            <a:avLst/>
          </a:prstGeom>
        </p:spPr>
      </p:pic>
    </p:spTree>
    <p:extLst>
      <p:ext uri="{BB962C8B-B14F-4D97-AF65-F5344CB8AC3E}">
        <p14:creationId xmlns:p14="http://schemas.microsoft.com/office/powerpoint/2010/main" val="389775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838671-288B-4F35-BDB4-D0C6DB47AE4A}"/>
              </a:ext>
            </a:extLst>
          </p:cNvPr>
          <p:cNvSpPr>
            <a:spLocks noGrp="1"/>
          </p:cNvSpPr>
          <p:nvPr>
            <p:ph type="title"/>
          </p:nvPr>
        </p:nvSpPr>
        <p:spPr>
          <a:xfrm>
            <a:off x="990932" y="286603"/>
            <a:ext cx="6750987" cy="1450757"/>
          </a:xfrm>
        </p:spPr>
        <p:txBody>
          <a:bodyPr>
            <a:normAutofit/>
          </a:bodyPr>
          <a:lstStyle/>
          <a:p>
            <a:r>
              <a:rPr lang="nl-NL" dirty="0" err="1">
                <a:solidFill>
                  <a:schemeClr val="accent2"/>
                </a:solidFill>
              </a:rPr>
              <a:t>Tympanometrie</a:t>
            </a:r>
            <a:endParaRPr lang="nl-NL" dirty="0">
              <a:solidFill>
                <a:schemeClr val="accent2"/>
              </a:solidFill>
            </a:endParaRPr>
          </a:p>
        </p:txBody>
      </p:sp>
      <p:sp>
        <p:nvSpPr>
          <p:cNvPr id="3" name="Tijdelijke aanduiding voor inhoud 2">
            <a:extLst>
              <a:ext uri="{FF2B5EF4-FFF2-40B4-BE49-F238E27FC236}">
                <a16:creationId xmlns:a16="http://schemas.microsoft.com/office/drawing/2014/main" id="{A538B521-B8AC-479E-83DF-ADF987B3E566}"/>
              </a:ext>
            </a:extLst>
          </p:cNvPr>
          <p:cNvSpPr>
            <a:spLocks noGrp="1"/>
          </p:cNvSpPr>
          <p:nvPr>
            <p:ph idx="1"/>
          </p:nvPr>
        </p:nvSpPr>
        <p:spPr>
          <a:xfrm>
            <a:off x="1044204" y="2023962"/>
            <a:ext cx="6697715" cy="3845131"/>
          </a:xfrm>
        </p:spPr>
        <p:txBody>
          <a:bodyPr>
            <a:normAutofit/>
          </a:bodyPr>
          <a:lstStyle/>
          <a:p>
            <a:endParaRPr lang="nl-NL" dirty="0"/>
          </a:p>
          <a:p>
            <a:r>
              <a:rPr lang="nl-NL" dirty="0"/>
              <a:t>Het middenoor (= </a:t>
            </a:r>
            <a:r>
              <a:rPr lang="nl-NL" dirty="0" err="1"/>
              <a:t>tympano</a:t>
            </a:r>
            <a:r>
              <a:rPr lang="nl-NL" dirty="0"/>
              <a:t>) is bedoeld om geluid van het trommelvlies over te brengen (te geleiden) naar het eigenlijke gehoorzintuig: het slakkenhuis (binnenoor).</a:t>
            </a:r>
          </a:p>
          <a:p>
            <a:r>
              <a:rPr lang="nl-NL" dirty="0"/>
              <a:t>Als die geleiding niet goed gaat, wil een KNO-arts of een audioloog weten waardoor dat komt. Een belangrijke oorzaak van een geleidingsgehoorverlies is onderdruk of vocht in het middenoor door een onvoldoende functionerende buis van Eustachius.</a:t>
            </a:r>
          </a:p>
          <a:p>
            <a:r>
              <a:rPr lang="nl-NL" dirty="0" err="1"/>
              <a:t>Tympanometrie</a:t>
            </a:r>
            <a:r>
              <a:rPr lang="nl-NL" dirty="0"/>
              <a:t> geeft een indruk van de werking van het middenoor.</a:t>
            </a:r>
          </a:p>
          <a:p>
            <a:endParaRPr lang="nl-NL"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722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FBB39-9019-4933-89CC-82AC2125E6D1}"/>
              </a:ext>
            </a:extLst>
          </p:cNvPr>
          <p:cNvSpPr>
            <a:spLocks noGrp="1"/>
          </p:cNvSpPr>
          <p:nvPr>
            <p:ph type="title"/>
          </p:nvPr>
        </p:nvSpPr>
        <p:spPr/>
        <p:txBody>
          <a:bodyPr/>
          <a:lstStyle/>
          <a:p>
            <a:r>
              <a:rPr lang="nl-NL" dirty="0"/>
              <a:t>Slechthorendheid</a:t>
            </a:r>
          </a:p>
        </p:txBody>
      </p:sp>
      <p:sp>
        <p:nvSpPr>
          <p:cNvPr id="3" name="Tijdelijke aanduiding voor inhoud 2">
            <a:extLst>
              <a:ext uri="{FF2B5EF4-FFF2-40B4-BE49-F238E27FC236}">
                <a16:creationId xmlns:a16="http://schemas.microsoft.com/office/drawing/2014/main" id="{8E64C817-B133-4DEC-A6EC-4D891A0B2DBA}"/>
              </a:ext>
            </a:extLst>
          </p:cNvPr>
          <p:cNvSpPr>
            <a:spLocks noGrp="1"/>
          </p:cNvSpPr>
          <p:nvPr>
            <p:ph idx="1"/>
          </p:nvPr>
        </p:nvSpPr>
        <p:spPr/>
        <p:txBody>
          <a:bodyPr/>
          <a:lstStyle/>
          <a:p>
            <a:endParaRPr lang="nl-NL" dirty="0"/>
          </a:p>
          <a:p>
            <a:r>
              <a:rPr lang="nl-NL" sz="2400" b="1" dirty="0"/>
              <a:t>Geleidingsslechthorendheid (</a:t>
            </a:r>
            <a:r>
              <a:rPr lang="nl-NL" sz="2400" b="1" dirty="0" err="1"/>
              <a:t>conductief</a:t>
            </a:r>
            <a:r>
              <a:rPr lang="nl-NL" sz="2400" b="1" dirty="0"/>
              <a:t>)</a:t>
            </a:r>
          </a:p>
          <a:p>
            <a:pPr lvl="1"/>
            <a:r>
              <a:rPr lang="nl-NL" sz="2400" dirty="0"/>
              <a:t>Uitwendige gehoororganen→ bv. cerumenprop</a:t>
            </a:r>
          </a:p>
          <a:p>
            <a:pPr lvl="1"/>
            <a:r>
              <a:rPr lang="nl-NL" sz="2400" dirty="0"/>
              <a:t>Middenoor→ bv. ontstekingsresten</a:t>
            </a:r>
          </a:p>
          <a:p>
            <a:endParaRPr lang="nl-NL" sz="2400" dirty="0"/>
          </a:p>
          <a:p>
            <a:r>
              <a:rPr lang="nl-NL" sz="2400" b="1" dirty="0"/>
              <a:t>Perceptieslechthorendheid (zenuwgehoorverlies)</a:t>
            </a:r>
          </a:p>
          <a:p>
            <a:pPr lvl="1"/>
            <a:r>
              <a:rPr lang="nl-NL" sz="2400" dirty="0"/>
              <a:t>Inwendige gehoororganen of gehoorzenuw en/of </a:t>
            </a:r>
            <a:r>
              <a:rPr lang="nl-NL" sz="2400" dirty="0" err="1"/>
              <a:t>hersenen→bv</a:t>
            </a:r>
            <a:r>
              <a:rPr lang="nl-NL" sz="2400" dirty="0"/>
              <a:t>. ouderdoms- en lawaaislechthorendheid </a:t>
            </a:r>
          </a:p>
          <a:p>
            <a:endParaRPr lang="nl-NL" dirty="0"/>
          </a:p>
        </p:txBody>
      </p:sp>
      <p:pic>
        <p:nvPicPr>
          <p:cNvPr id="4" name="Afbeelding 3">
            <a:extLst>
              <a:ext uri="{FF2B5EF4-FFF2-40B4-BE49-F238E27FC236}">
                <a16:creationId xmlns:a16="http://schemas.microsoft.com/office/drawing/2014/main" id="{196E5647-7FF1-4B29-A84D-A64A3DEB1A02}"/>
              </a:ext>
            </a:extLst>
          </p:cNvPr>
          <p:cNvPicPr>
            <a:picLocks noChangeAspect="1"/>
          </p:cNvPicPr>
          <p:nvPr/>
        </p:nvPicPr>
        <p:blipFill>
          <a:blip r:embed="rId2"/>
          <a:stretch>
            <a:fillRect/>
          </a:stretch>
        </p:blipFill>
        <p:spPr>
          <a:xfrm>
            <a:off x="7427295" y="1766053"/>
            <a:ext cx="3728385" cy="2433807"/>
          </a:xfrm>
          <a:prstGeom prst="rect">
            <a:avLst/>
          </a:prstGeom>
        </p:spPr>
      </p:pic>
    </p:spTree>
    <p:extLst>
      <p:ext uri="{BB962C8B-B14F-4D97-AF65-F5344CB8AC3E}">
        <p14:creationId xmlns:p14="http://schemas.microsoft.com/office/powerpoint/2010/main" val="199861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255A2-A8F4-49BE-9031-52862E00EFDD}"/>
              </a:ext>
            </a:extLst>
          </p:cNvPr>
          <p:cNvSpPr>
            <a:spLocks noGrp="1"/>
          </p:cNvSpPr>
          <p:nvPr>
            <p:ph type="title"/>
          </p:nvPr>
        </p:nvSpPr>
        <p:spPr/>
        <p:txBody>
          <a:bodyPr/>
          <a:lstStyle/>
          <a:p>
            <a:r>
              <a:rPr lang="nl-NL" dirty="0">
                <a:cs typeface="Calibri Light"/>
              </a:rPr>
              <a:t>Audiometrie</a:t>
            </a:r>
            <a:endParaRPr lang="nl-NL" dirty="0"/>
          </a:p>
        </p:txBody>
      </p:sp>
      <p:sp>
        <p:nvSpPr>
          <p:cNvPr id="3" name="Tijdelijke aanduiding voor inhoud 2">
            <a:extLst>
              <a:ext uri="{FF2B5EF4-FFF2-40B4-BE49-F238E27FC236}">
                <a16:creationId xmlns:a16="http://schemas.microsoft.com/office/drawing/2014/main" id="{90DA4583-362F-4E90-9B8A-123D8B356B4C}"/>
              </a:ext>
            </a:extLst>
          </p:cNvPr>
          <p:cNvSpPr>
            <a:spLocks noGrp="1"/>
          </p:cNvSpPr>
          <p:nvPr>
            <p:ph idx="1"/>
          </p:nvPr>
        </p:nvSpPr>
        <p:spPr/>
        <p:txBody>
          <a:bodyPr vert="horz" lIns="91440" tIns="45720" rIns="91440" bIns="45720" rtlCol="0" anchor="t">
            <a:normAutofit/>
          </a:bodyPr>
          <a:lstStyle/>
          <a:p>
            <a:pPr marL="0" indent="0">
              <a:buNone/>
            </a:pPr>
            <a:r>
              <a:rPr lang="nl-NL" sz="2400" dirty="0">
                <a:cs typeface="Calibri"/>
              </a:rPr>
              <a:t>Doel: Vaststellen of er gehoorverlies is en hoe groot</a:t>
            </a:r>
          </a:p>
          <a:p>
            <a:pPr marL="0" indent="0">
              <a:buNone/>
            </a:pPr>
            <a:endParaRPr lang="nl-NL" sz="2400" dirty="0">
              <a:cs typeface="Calibri"/>
            </a:endParaRPr>
          </a:p>
          <a:p>
            <a:pPr marL="0" indent="0">
              <a:buNone/>
            </a:pPr>
            <a:r>
              <a:rPr lang="nl-NL" sz="2400" dirty="0">
                <a:cs typeface="Calibri"/>
              </a:rPr>
              <a:t>Waar:</a:t>
            </a:r>
          </a:p>
          <a:p>
            <a:r>
              <a:rPr lang="nl-NL" sz="2400" dirty="0">
                <a:cs typeface="Calibri"/>
              </a:rPr>
              <a:t>Huisartsenpraktijk</a:t>
            </a:r>
          </a:p>
          <a:p>
            <a:r>
              <a:rPr lang="nl-NL" sz="2400" dirty="0">
                <a:cs typeface="Calibri"/>
              </a:rPr>
              <a:t>Arbodienst</a:t>
            </a:r>
          </a:p>
          <a:p>
            <a:r>
              <a:rPr lang="nl-NL" sz="2400" dirty="0" err="1">
                <a:cs typeface="Calibri"/>
              </a:rPr>
              <a:t>Jeugdgezondsheidsdienst</a:t>
            </a:r>
            <a:endParaRPr lang="nl-NL" sz="2400" dirty="0">
              <a:cs typeface="Calibri"/>
            </a:endParaRPr>
          </a:p>
          <a:p>
            <a:endParaRPr lang="nl-NL" sz="2400" dirty="0">
              <a:cs typeface="Calibri"/>
            </a:endParaRPr>
          </a:p>
          <a:p>
            <a:pPr marL="0" indent="0">
              <a:buNone/>
            </a:pPr>
            <a:r>
              <a:rPr lang="nl-NL" sz="2400" dirty="0">
                <a:cs typeface="Calibri"/>
              </a:rPr>
              <a:t>Audiometrie; onderzoek meestal toonhoogten tussen de  500 - 8000HZ</a:t>
            </a:r>
          </a:p>
        </p:txBody>
      </p:sp>
    </p:spTree>
    <p:extLst>
      <p:ext uri="{BB962C8B-B14F-4D97-AF65-F5344CB8AC3E}">
        <p14:creationId xmlns:p14="http://schemas.microsoft.com/office/powerpoint/2010/main" val="88172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07A96-D261-4A2D-996F-B920F379D717}"/>
              </a:ext>
            </a:extLst>
          </p:cNvPr>
          <p:cNvSpPr>
            <a:spLocks noGrp="1"/>
          </p:cNvSpPr>
          <p:nvPr>
            <p:ph type="title"/>
          </p:nvPr>
        </p:nvSpPr>
        <p:spPr/>
        <p:txBody>
          <a:bodyPr/>
          <a:lstStyle/>
          <a:p>
            <a:r>
              <a:rPr lang="nl-NL" dirty="0">
                <a:cs typeface="Calibri Light"/>
              </a:rPr>
              <a:t>Audiometrie</a:t>
            </a:r>
            <a:endParaRPr lang="nl-NL" dirty="0"/>
          </a:p>
        </p:txBody>
      </p:sp>
      <p:sp>
        <p:nvSpPr>
          <p:cNvPr id="3" name="Tijdelijke aanduiding voor inhoud 2">
            <a:extLst>
              <a:ext uri="{FF2B5EF4-FFF2-40B4-BE49-F238E27FC236}">
                <a16:creationId xmlns:a16="http://schemas.microsoft.com/office/drawing/2014/main" id="{4838EF86-E6A0-4583-BC51-00F420ABFC8A}"/>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nl-NL" sz="2400" b="1" dirty="0">
                <a:cs typeface="Calibri"/>
              </a:rPr>
              <a:t>Resultaat </a:t>
            </a:r>
            <a:r>
              <a:rPr lang="nl-NL" sz="2400" dirty="0">
                <a:cs typeface="Calibri"/>
              </a:rPr>
              <a:t>is een </a:t>
            </a:r>
            <a:r>
              <a:rPr lang="nl-NL" sz="2400" dirty="0" err="1">
                <a:cs typeface="Calibri"/>
              </a:rPr>
              <a:t>toonaudiogram</a:t>
            </a:r>
            <a:endParaRPr lang="nl-NL" sz="2400" dirty="0">
              <a:cs typeface="Calibri"/>
            </a:endParaRPr>
          </a:p>
          <a:p>
            <a:pPr marL="0" indent="0">
              <a:buNone/>
            </a:pPr>
            <a:endParaRPr lang="nl-NL" sz="2400" dirty="0">
              <a:cs typeface="Calibri"/>
            </a:endParaRPr>
          </a:p>
          <a:p>
            <a:pPr marL="0" indent="0">
              <a:buNone/>
            </a:pPr>
            <a:r>
              <a:rPr lang="nl-NL" sz="2400" b="1" dirty="0">
                <a:cs typeface="Calibri"/>
              </a:rPr>
              <a:t>Tonen worden aangeboden door een:</a:t>
            </a:r>
          </a:p>
          <a:p>
            <a:r>
              <a:rPr lang="nl-NL" sz="2400" dirty="0">
                <a:cs typeface="Calibri"/>
              </a:rPr>
              <a:t>hoofdtelefoon </a:t>
            </a:r>
          </a:p>
          <a:p>
            <a:r>
              <a:rPr lang="nl-NL" sz="2400" dirty="0">
                <a:cs typeface="Calibri"/>
              </a:rPr>
              <a:t>trilblokje (op </a:t>
            </a:r>
            <a:r>
              <a:rPr lang="nl-NL" sz="2400" dirty="0" err="1">
                <a:cs typeface="Calibri"/>
              </a:rPr>
              <a:t>mastoid</a:t>
            </a:r>
            <a:r>
              <a:rPr lang="nl-NL" sz="2400" dirty="0">
                <a:cs typeface="Calibri"/>
              </a:rPr>
              <a:t> = rotsbeen) </a:t>
            </a:r>
          </a:p>
          <a:p>
            <a:endParaRPr lang="nl-NL" sz="2400" dirty="0">
              <a:cs typeface="Calibri"/>
            </a:endParaRPr>
          </a:p>
          <a:p>
            <a:pPr marL="0" indent="0">
              <a:buNone/>
            </a:pPr>
            <a:r>
              <a:rPr lang="nl-NL" sz="2400" b="1" dirty="0">
                <a:cs typeface="Calibri"/>
              </a:rPr>
              <a:t>Informatie patiënt</a:t>
            </a:r>
          </a:p>
          <a:p>
            <a:r>
              <a:rPr lang="nl-NL" sz="2400" dirty="0">
                <a:cs typeface="Calibri"/>
              </a:rPr>
              <a:t>Signaal geven of drukken op een knopje</a:t>
            </a:r>
          </a:p>
          <a:p>
            <a:r>
              <a:rPr lang="nl-NL" sz="2400" dirty="0">
                <a:cs typeface="Calibri"/>
              </a:rPr>
              <a:t>Afwisselend harde en zachte tonen, zowel harder of zachter</a:t>
            </a:r>
          </a:p>
          <a:p>
            <a:endParaRPr lang="nl-NL" dirty="0">
              <a:cs typeface="Calibri"/>
            </a:endParaRPr>
          </a:p>
        </p:txBody>
      </p:sp>
    </p:spTree>
    <p:extLst>
      <p:ext uri="{BB962C8B-B14F-4D97-AF65-F5344CB8AC3E}">
        <p14:creationId xmlns:p14="http://schemas.microsoft.com/office/powerpoint/2010/main" val="251951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4F9BAA-8A67-4F84-B146-E8353705B44D}"/>
              </a:ext>
            </a:extLst>
          </p:cNvPr>
          <p:cNvSpPr>
            <a:spLocks noGrp="1"/>
          </p:cNvSpPr>
          <p:nvPr>
            <p:ph type="title"/>
          </p:nvPr>
        </p:nvSpPr>
        <p:spPr>
          <a:xfrm>
            <a:off x="7859485" y="634946"/>
            <a:ext cx="3690257" cy="1450757"/>
          </a:xfrm>
        </p:spPr>
        <p:txBody>
          <a:bodyPr>
            <a:normAutofit/>
          </a:bodyPr>
          <a:lstStyle/>
          <a:p>
            <a:r>
              <a:rPr lang="nl-NL" dirty="0"/>
              <a:t> Beengeleiding</a:t>
            </a:r>
          </a:p>
        </p:txBody>
      </p:sp>
      <p:pic>
        <p:nvPicPr>
          <p:cNvPr id="4" name="Afbeelding 3">
            <a:extLst>
              <a:ext uri="{FF2B5EF4-FFF2-40B4-BE49-F238E27FC236}">
                <a16:creationId xmlns:a16="http://schemas.microsoft.com/office/drawing/2014/main" id="{D1DD470E-7D6C-447C-8FD7-4AAF6339F9D5}"/>
              </a:ext>
            </a:extLst>
          </p:cNvPr>
          <p:cNvPicPr>
            <a:picLocks noChangeAspect="1"/>
          </p:cNvPicPr>
          <p:nvPr/>
        </p:nvPicPr>
        <p:blipFill rotWithShape="1">
          <a:blip r:embed="rId2"/>
          <a:srcRect t="7289" r="3" b="1695"/>
          <a:stretch/>
        </p:blipFill>
        <p:spPr>
          <a:xfrm>
            <a:off x="633999" y="640081"/>
            <a:ext cx="6909801" cy="5314406"/>
          </a:xfrm>
          <a:prstGeom prst="rect">
            <a:avLst/>
          </a:prstGeom>
        </p:spPr>
      </p:pic>
      <p:cxnSp>
        <p:nvCxnSpPr>
          <p:cNvPr id="11"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C2D8386-B7E0-43A5-827D-F56967DFCA6C}"/>
              </a:ext>
            </a:extLst>
          </p:cNvPr>
          <p:cNvSpPr>
            <a:spLocks noGrp="1"/>
          </p:cNvSpPr>
          <p:nvPr>
            <p:ph idx="1"/>
          </p:nvPr>
        </p:nvSpPr>
        <p:spPr>
          <a:xfrm>
            <a:off x="7859485" y="2198914"/>
            <a:ext cx="3690257" cy="3670180"/>
          </a:xfrm>
        </p:spPr>
        <p:txBody>
          <a:bodyPr>
            <a:normAutofit/>
          </a:bodyPr>
          <a:lstStyle/>
          <a:p>
            <a:r>
              <a:rPr lang="nl-NL" sz="2400" dirty="0"/>
              <a:t>Als er een probleem is met het middenoor – met de gehoorbeentjes, dan kunt u vaak wél horen met het rechtstreeks overbrengen van trillingen op het bot. Dit noemen we dan beengeleiding</a:t>
            </a:r>
          </a:p>
          <a:p>
            <a:endParaRPr lang="nl-NL" dirty="0"/>
          </a:p>
        </p:txBody>
      </p:sp>
      <p:sp>
        <p:nvSpPr>
          <p:cNvPr id="1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14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6A904D-80BE-42BB-A96F-14D33FFE0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E49CA6A-AA0D-433F-BA6F-E0F8DCBA8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7706B1B-4321-47A1-B97B-3364729F72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6432BCE-DFD0-492A-825D-B06B19216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F5B778-C67E-417B-9509-2F509EA61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614975"/>
            <a:ext cx="12188952" cy="224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6C3BA97E-D6A8-4B29-BCC2-DC3C8DC4A07F}"/>
              </a:ext>
            </a:extLst>
          </p:cNvPr>
          <p:cNvSpPr>
            <a:spLocks noGrp="1"/>
          </p:cNvSpPr>
          <p:nvPr>
            <p:ph type="title"/>
          </p:nvPr>
        </p:nvSpPr>
        <p:spPr>
          <a:xfrm>
            <a:off x="1065197" y="5051474"/>
            <a:ext cx="10058400" cy="892126"/>
          </a:xfrm>
        </p:spPr>
        <p:txBody>
          <a:bodyPr vert="horz" lIns="91440" tIns="45720" rIns="91440" bIns="45720" rtlCol="0" anchor="b">
            <a:normAutofit/>
          </a:bodyPr>
          <a:lstStyle/>
          <a:p>
            <a:r>
              <a:rPr lang="en-US" sz="4400">
                <a:solidFill>
                  <a:srgbClr val="FFFFFF"/>
                </a:solidFill>
              </a:rPr>
              <a:t>Beengeleiding</a:t>
            </a:r>
          </a:p>
        </p:txBody>
      </p:sp>
      <p:pic>
        <p:nvPicPr>
          <p:cNvPr id="4" name="Tijdelijke aanduiding voor inhoud 3">
            <a:extLst>
              <a:ext uri="{FF2B5EF4-FFF2-40B4-BE49-F238E27FC236}">
                <a16:creationId xmlns:a16="http://schemas.microsoft.com/office/drawing/2014/main" id="{5A469082-F26E-4661-AD23-DDDC926E6016}"/>
              </a:ext>
            </a:extLst>
          </p:cNvPr>
          <p:cNvPicPr>
            <a:picLocks noGrp="1" noChangeAspect="1"/>
          </p:cNvPicPr>
          <p:nvPr>
            <p:ph idx="1"/>
          </p:nvPr>
        </p:nvPicPr>
        <p:blipFill rotWithShape="1">
          <a:blip r:embed="rId2"/>
          <a:srcRect t="5014" r="1" b="1"/>
          <a:stretch/>
        </p:blipFill>
        <p:spPr>
          <a:xfrm>
            <a:off x="469794" y="422711"/>
            <a:ext cx="5624603" cy="4220647"/>
          </a:xfrm>
          <a:prstGeom prst="rect">
            <a:avLst/>
          </a:prstGeom>
        </p:spPr>
      </p:pic>
      <p:pic>
        <p:nvPicPr>
          <p:cNvPr id="5" name="Afbeelding 4">
            <a:extLst>
              <a:ext uri="{FF2B5EF4-FFF2-40B4-BE49-F238E27FC236}">
                <a16:creationId xmlns:a16="http://schemas.microsoft.com/office/drawing/2014/main" id="{4D2FA03A-DB75-43A7-B57D-40D4DC4EBD68}"/>
              </a:ext>
            </a:extLst>
          </p:cNvPr>
          <p:cNvPicPr>
            <a:picLocks noChangeAspect="1"/>
          </p:cNvPicPr>
          <p:nvPr/>
        </p:nvPicPr>
        <p:blipFill rotWithShape="1">
          <a:blip r:embed="rId3"/>
          <a:srcRect t="4943"/>
          <a:stretch/>
        </p:blipFill>
        <p:spPr>
          <a:xfrm>
            <a:off x="6141720" y="1965"/>
            <a:ext cx="6050280" cy="4533324"/>
          </a:xfrm>
          <a:prstGeom prst="rect">
            <a:avLst/>
          </a:prstGeom>
        </p:spPr>
      </p:pic>
      <p:sp>
        <p:nvSpPr>
          <p:cNvPr id="20" name="Rectangle 19">
            <a:extLst>
              <a:ext uri="{FF2B5EF4-FFF2-40B4-BE49-F238E27FC236}">
                <a16:creationId xmlns:a16="http://schemas.microsoft.com/office/drawing/2014/main" id="{E88F05FB-902F-4AE9-81B6-9036CB580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611354"/>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015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FD78E-C01F-4171-8B5A-3E4FB160DF70}"/>
              </a:ext>
            </a:extLst>
          </p:cNvPr>
          <p:cNvSpPr>
            <a:spLocks noGrp="1"/>
          </p:cNvSpPr>
          <p:nvPr>
            <p:ph type="title"/>
          </p:nvPr>
        </p:nvSpPr>
        <p:spPr/>
        <p:txBody>
          <a:bodyPr/>
          <a:lstStyle/>
          <a:p>
            <a:r>
              <a:rPr lang="nl-NL" dirty="0" err="1"/>
              <a:t>Spraakaudiogram</a:t>
            </a:r>
            <a:endParaRPr lang="nl-NL" dirty="0"/>
          </a:p>
        </p:txBody>
      </p:sp>
      <p:sp>
        <p:nvSpPr>
          <p:cNvPr id="3" name="Tijdelijke aanduiding voor inhoud 2">
            <a:extLst>
              <a:ext uri="{FF2B5EF4-FFF2-40B4-BE49-F238E27FC236}">
                <a16:creationId xmlns:a16="http://schemas.microsoft.com/office/drawing/2014/main" id="{8A9F13C2-FD71-428B-9D20-CE944AF77FB5}"/>
              </a:ext>
            </a:extLst>
          </p:cNvPr>
          <p:cNvSpPr>
            <a:spLocks noGrp="1"/>
          </p:cNvSpPr>
          <p:nvPr>
            <p:ph idx="1"/>
          </p:nvPr>
        </p:nvSpPr>
        <p:spPr/>
        <p:txBody>
          <a:bodyPr/>
          <a:lstStyle/>
          <a:p>
            <a:pPr marL="0" lvl="0" indent="0">
              <a:lnSpc>
                <a:spcPct val="100000"/>
              </a:lnSpc>
              <a:spcBef>
                <a:spcPct val="20000"/>
              </a:spcBef>
              <a:spcAft>
                <a:spcPts val="0"/>
              </a:spcAft>
              <a:buClr>
                <a:srgbClr val="D16349"/>
              </a:buClr>
              <a:buSzPct val="85000"/>
              <a:buNone/>
            </a:pPr>
            <a:endParaRPr lang="nl-NL" sz="2500" dirty="0">
              <a:solidFill>
                <a:prstClr val="black"/>
              </a:solidFill>
              <a:latin typeface="Georgia"/>
            </a:endParaRPr>
          </a:p>
          <a:p>
            <a:pPr marL="0" lvl="0" indent="0">
              <a:lnSpc>
                <a:spcPct val="100000"/>
              </a:lnSpc>
              <a:spcBef>
                <a:spcPct val="20000"/>
              </a:spcBef>
              <a:spcAft>
                <a:spcPts val="0"/>
              </a:spcAft>
              <a:buClr>
                <a:srgbClr val="D16349"/>
              </a:buClr>
              <a:buSzPct val="85000"/>
              <a:buNone/>
            </a:pPr>
            <a:r>
              <a:rPr lang="nl-NL" sz="2500" dirty="0">
                <a:solidFill>
                  <a:prstClr val="black"/>
                </a:solidFill>
                <a:latin typeface="Georgia"/>
              </a:rPr>
              <a:t>Naast het horen is het eveneens van belang of spraak ook daadwerkelijk verstaan wordt. Om nu na te gaan hoe goed het oor en de hersenen in staat zijn om geluiden te analyseren en om te zetten in betekenisvolle delen.</a:t>
            </a:r>
          </a:p>
          <a:p>
            <a:pPr marL="0" lvl="0" indent="0">
              <a:lnSpc>
                <a:spcPct val="100000"/>
              </a:lnSpc>
              <a:spcBef>
                <a:spcPct val="20000"/>
              </a:spcBef>
              <a:spcAft>
                <a:spcPts val="0"/>
              </a:spcAft>
              <a:buClr>
                <a:srgbClr val="D16349"/>
              </a:buClr>
              <a:buSzPct val="85000"/>
              <a:buNone/>
            </a:pPr>
            <a:endParaRPr lang="nl-NL" sz="2500" dirty="0">
              <a:solidFill>
                <a:prstClr val="black"/>
              </a:solidFill>
              <a:latin typeface="Georgia"/>
            </a:endParaRPr>
          </a:p>
          <a:p>
            <a:pPr marL="0" lvl="0" indent="0">
              <a:lnSpc>
                <a:spcPct val="100000"/>
              </a:lnSpc>
              <a:spcBef>
                <a:spcPct val="20000"/>
              </a:spcBef>
              <a:spcAft>
                <a:spcPts val="0"/>
              </a:spcAft>
              <a:buClr>
                <a:srgbClr val="D16349"/>
              </a:buClr>
              <a:buSzPct val="85000"/>
              <a:buNone/>
            </a:pPr>
            <a:r>
              <a:rPr lang="nl-NL" sz="2500" dirty="0">
                <a:solidFill>
                  <a:prstClr val="black"/>
                </a:solidFill>
                <a:latin typeface="Georgia"/>
              </a:rPr>
              <a:t>Via de hoofdtelefoon krijgt hij de lijsten met woordjes aangeboden bij verschillende </a:t>
            </a:r>
            <a:r>
              <a:rPr lang="nl-NL" sz="2500" dirty="0" err="1">
                <a:solidFill>
                  <a:prstClr val="black"/>
                </a:solidFill>
                <a:latin typeface="Georgia"/>
              </a:rPr>
              <a:t>intensiteitsniveau’s</a:t>
            </a:r>
            <a:r>
              <a:rPr lang="nl-NL" sz="2500" dirty="0">
                <a:solidFill>
                  <a:prstClr val="black"/>
                </a:solidFill>
                <a:latin typeface="Georgia"/>
              </a:rPr>
              <a:t>. De cliënt wordt gevraagd de woordjes na te zeggen.</a:t>
            </a:r>
          </a:p>
          <a:p>
            <a:pPr marL="0" lvl="0" indent="0">
              <a:lnSpc>
                <a:spcPct val="100000"/>
              </a:lnSpc>
              <a:spcBef>
                <a:spcPct val="20000"/>
              </a:spcBef>
              <a:spcAft>
                <a:spcPts val="0"/>
              </a:spcAft>
              <a:buClr>
                <a:srgbClr val="D16349"/>
              </a:buClr>
              <a:buSzPct val="85000"/>
              <a:buNone/>
            </a:pPr>
            <a:endParaRPr lang="nl-NL" sz="2500" dirty="0">
              <a:solidFill>
                <a:prstClr val="black"/>
              </a:solidFill>
              <a:latin typeface="Georgia"/>
            </a:endParaRPr>
          </a:p>
          <a:p>
            <a:endParaRPr lang="nl-NL" dirty="0"/>
          </a:p>
        </p:txBody>
      </p:sp>
    </p:spTree>
    <p:extLst>
      <p:ext uri="{BB962C8B-B14F-4D97-AF65-F5344CB8AC3E}">
        <p14:creationId xmlns:p14="http://schemas.microsoft.com/office/powerpoint/2010/main" val="142220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70D9-2ED8-487C-8E4F-FF25018CDBBE}"/>
              </a:ext>
            </a:extLst>
          </p:cNvPr>
          <p:cNvSpPr>
            <a:spLocks noGrp="1"/>
          </p:cNvSpPr>
          <p:nvPr>
            <p:ph type="title"/>
          </p:nvPr>
        </p:nvSpPr>
        <p:spPr/>
        <p:txBody>
          <a:bodyPr/>
          <a:lstStyle/>
          <a:p>
            <a:r>
              <a:rPr lang="nl-NL" dirty="0">
                <a:cs typeface="Calibri Light"/>
              </a:rPr>
              <a:t>Uitvoering</a:t>
            </a:r>
            <a:endParaRPr lang="nl-NL" dirty="0"/>
          </a:p>
        </p:txBody>
      </p:sp>
      <p:sp>
        <p:nvSpPr>
          <p:cNvPr id="3" name="Tijdelijke aanduiding voor inhoud 2">
            <a:extLst>
              <a:ext uri="{FF2B5EF4-FFF2-40B4-BE49-F238E27FC236}">
                <a16:creationId xmlns:a16="http://schemas.microsoft.com/office/drawing/2014/main" id="{DC3A82DB-D8AF-4B3D-B351-3303E928B88A}"/>
              </a:ext>
            </a:extLst>
          </p:cNvPr>
          <p:cNvSpPr>
            <a:spLocks noGrp="1"/>
          </p:cNvSpPr>
          <p:nvPr>
            <p:ph idx="1"/>
          </p:nvPr>
        </p:nvSpPr>
        <p:spPr/>
        <p:txBody>
          <a:bodyPr vert="horz" lIns="91440" tIns="45720" rIns="91440" bIns="45720" rtlCol="0" anchor="t">
            <a:normAutofit/>
          </a:bodyPr>
          <a:lstStyle/>
          <a:p>
            <a:r>
              <a:rPr lang="nl-NL" sz="2400" dirty="0">
                <a:cs typeface="Calibri"/>
              </a:rPr>
              <a:t>Stille ruimte</a:t>
            </a:r>
          </a:p>
          <a:p>
            <a:r>
              <a:rPr lang="nl-NL" sz="2400" dirty="0">
                <a:cs typeface="Calibri"/>
              </a:rPr>
              <a:t>volwassenen rug naar onderzoeker toe</a:t>
            </a:r>
          </a:p>
          <a:p>
            <a:r>
              <a:rPr lang="nl-NL" sz="2400" dirty="0">
                <a:cs typeface="Calibri"/>
              </a:rPr>
              <a:t>Ieder oor apart score formulier</a:t>
            </a:r>
          </a:p>
          <a:p>
            <a:pPr marL="0" indent="0">
              <a:buNone/>
            </a:pPr>
            <a:endParaRPr lang="nl-NL" sz="2400" dirty="0">
              <a:cs typeface="Calibri"/>
            </a:endParaRPr>
          </a:p>
          <a:p>
            <a:pPr marL="0" indent="0">
              <a:buNone/>
            </a:pPr>
            <a:r>
              <a:rPr lang="nl-NL" sz="2400" b="1" dirty="0">
                <a:solidFill>
                  <a:srgbClr val="000000"/>
                </a:solidFill>
                <a:cs typeface="Calibri"/>
              </a:rPr>
              <a:t>Notatie luchtgeleiding: </a:t>
            </a:r>
            <a:r>
              <a:rPr lang="nl-NL" sz="2400" dirty="0">
                <a:solidFill>
                  <a:schemeClr val="accent1"/>
                </a:solidFill>
                <a:cs typeface="Calibri"/>
              </a:rPr>
              <a:t>Kruisje linkeroor (blauw) </a:t>
            </a:r>
            <a:r>
              <a:rPr lang="nl-NL" sz="2400" dirty="0">
                <a:solidFill>
                  <a:srgbClr val="FF0000"/>
                </a:solidFill>
                <a:cs typeface="Calibri"/>
              </a:rPr>
              <a:t>Rondje rechteroor (rood) </a:t>
            </a:r>
          </a:p>
          <a:p>
            <a:pPr marL="0" indent="0">
              <a:buNone/>
            </a:pPr>
            <a:endParaRPr lang="nl-NL" sz="2400" b="1" dirty="0">
              <a:solidFill>
                <a:srgbClr val="FF0000"/>
              </a:solidFill>
              <a:cs typeface="Calibri"/>
            </a:endParaRPr>
          </a:p>
          <a:p>
            <a:pPr marL="0" indent="0">
              <a:buNone/>
            </a:pPr>
            <a:r>
              <a:rPr lang="nl-NL" sz="2400" b="1" dirty="0">
                <a:solidFill>
                  <a:srgbClr val="002060"/>
                </a:solidFill>
                <a:cs typeface="Calibri"/>
              </a:rPr>
              <a:t>Notatie beengeleiding: </a:t>
            </a:r>
            <a:r>
              <a:rPr lang="nl-NL" sz="2400" dirty="0">
                <a:cs typeface="Calibri"/>
              </a:rPr>
              <a:t>Beengeleiding links &lt; rechts&gt;</a:t>
            </a:r>
          </a:p>
          <a:p>
            <a:endParaRPr lang="nl-NL" dirty="0">
              <a:cs typeface="Calibri"/>
            </a:endParaRPr>
          </a:p>
          <a:p>
            <a:endParaRPr lang="nl-NL" dirty="0">
              <a:cs typeface="Calibri"/>
            </a:endParaRPr>
          </a:p>
        </p:txBody>
      </p:sp>
    </p:spTree>
    <p:extLst>
      <p:ext uri="{BB962C8B-B14F-4D97-AF65-F5344CB8AC3E}">
        <p14:creationId xmlns:p14="http://schemas.microsoft.com/office/powerpoint/2010/main" val="2928467259"/>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36</TotalTime>
  <Words>292</Words>
  <Application>Microsoft Office PowerPoint</Application>
  <PresentationFormat>Breedbeeld</PresentationFormat>
  <Paragraphs>94</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Calibri</vt:lpstr>
      <vt:lpstr>Calibri Light</vt:lpstr>
      <vt:lpstr>Georgia</vt:lpstr>
      <vt:lpstr>Terugblik</vt:lpstr>
      <vt:lpstr>Audiometrie</vt:lpstr>
      <vt:lpstr>Anatomie van het oor</vt:lpstr>
      <vt:lpstr>Slechthorendheid</vt:lpstr>
      <vt:lpstr>Audiometrie</vt:lpstr>
      <vt:lpstr>Audiometrie</vt:lpstr>
      <vt:lpstr> Beengeleiding</vt:lpstr>
      <vt:lpstr>Beengeleiding</vt:lpstr>
      <vt:lpstr>Spraakaudiogram</vt:lpstr>
      <vt:lpstr>Uitvoering</vt:lpstr>
      <vt:lpstr>Herz &amp; Decibel</vt:lpstr>
      <vt:lpstr>PowerPoint-presentatie</vt:lpstr>
      <vt:lpstr>PowerPoint-presentatie</vt:lpstr>
      <vt:lpstr>Audiogram</vt:lpstr>
      <vt:lpstr>Screeningsaudiogram</vt:lpstr>
      <vt:lpstr>Drempelaudiogram</vt:lpstr>
      <vt:lpstr>Drempelaudiogram met lawaaidip</vt:lpstr>
      <vt:lpstr>Wat betekent de uitslag?</vt:lpstr>
      <vt:lpstr>Wat betekent de uitslag?</vt:lpstr>
      <vt:lpstr>Tympanometrie</vt:lpstr>
      <vt:lpstr>Tympanometrie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Audiometrie</dc:title>
  <dc:creator>Bouke Cuperus</dc:creator>
  <cp:lastModifiedBy>Bouke Cuperus</cp:lastModifiedBy>
  <cp:revision>8</cp:revision>
  <dcterms:created xsi:type="dcterms:W3CDTF">2020-02-14T05:56:27Z</dcterms:created>
  <dcterms:modified xsi:type="dcterms:W3CDTF">2020-02-14T06:42:43Z</dcterms:modified>
</cp:coreProperties>
</file>